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**grocery shopping**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Should I put serving sizes??? Insert blurb about “mom” meals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Partial or full, academics&gt;athletics, (CA,PA,NY,IA,MO,AR,FL,OK,NE,IN,OH,KY,OR) highlights: oregon, NYC, palo alto.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intro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Practice “up to 20hrs/wk”, no sorority/frat, take tests early, doing all the little things right, do you see yourself at that school if something happened to your athletic career?, treat your visits like an interview. Where do you see the program in 5 years? Where do you see yourself in five/ten years? Ask current team what they think?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Muscle tissue, hormones, enzymes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10-20%, as an athlete. For your average American, 20-35%.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1ml/1kcal, urine color, don’t depend on thirst. Be sure to touch on hydration.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Calcium and vitamin D work together...remember vitamin D is fat soluble vitamin, that is why you will only find whole milk with Vitamin D. Milk, yogurt, cheese. Dark leafy greens contain calcium but in such small amounts/such low bioavailability, not a good idea to focus on them for calcium intake.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cnn.com/2010/HEALTH/11/08/twinkie.diet.professo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02.png"/><Relationship Id="rId4"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ampatty64.wixsite.com/mysit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418250" y="211375"/>
            <a:ext cx="4048325" cy="2698875"/>
          </a:xfrm>
          <a:prstGeom prst="rect">
            <a:avLst/>
          </a:prstGeom>
          <a:noFill/>
          <a:ln>
            <a:noFill/>
          </a:ln>
        </p:spPr>
      </p:pic>
      <p:sp>
        <p:nvSpPr>
          <p:cNvPr id="55" name="Shape 55"/>
          <p:cNvSpPr txBox="1"/>
          <p:nvPr/>
        </p:nvSpPr>
        <p:spPr>
          <a:xfrm>
            <a:off x="150975" y="3271300"/>
            <a:ext cx="8807400" cy="1479600"/>
          </a:xfrm>
          <a:prstGeom prst="rect">
            <a:avLst/>
          </a:prstGeom>
          <a:noFill/>
          <a:ln>
            <a:noFill/>
          </a:ln>
        </p:spPr>
        <p:txBody>
          <a:bodyPr anchorCtr="0" anchor="t" bIns="91425" lIns="91425" rIns="91425" tIns="91425">
            <a:noAutofit/>
          </a:bodyPr>
          <a:lstStyle/>
          <a:p>
            <a:pPr lvl="0">
              <a:spcBef>
                <a:spcPts val="0"/>
              </a:spcBef>
              <a:buNone/>
            </a:pPr>
            <a:r>
              <a:rPr b="1" lang="en" sz="4800"/>
              <a:t>Performance Nutrition</a:t>
            </a:r>
          </a:p>
          <a:p>
            <a:pPr lvl="0">
              <a:spcBef>
                <a:spcPts val="0"/>
              </a:spcBef>
              <a:buNone/>
            </a:pPr>
            <a:r>
              <a:rPr lang="en" sz="3000"/>
              <a:t>Centerville Cross Country						</a:t>
            </a:r>
            <a:r>
              <a:rPr lang="en" sz="1200"/>
              <a:t>Sam Marasek RD,LD</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Myth Busting</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“Eating too much ______ will make you fat.”</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-kcals consumed&gt;kcal expenditure = wt gain</a:t>
            </a:r>
          </a:p>
          <a:p>
            <a:pPr lvl="0" rtl="0">
              <a:lnSpc>
                <a:spcPct val="100000"/>
              </a:lnSpc>
              <a:spcBef>
                <a:spcPts val="0"/>
              </a:spcBef>
              <a:spcAft>
                <a:spcPts val="0"/>
              </a:spcAft>
              <a:buNone/>
            </a:pPr>
            <a:r>
              <a:rPr lang="en"/>
              <a:t>-kcals consumed&lt;kcal expenditure = wt loss</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u="sng">
                <a:solidFill>
                  <a:schemeClr val="hlink"/>
                </a:solidFill>
                <a:hlinkClick r:id="rId3"/>
              </a:rPr>
              <a:t>http://www.cnn.com/2010/HEALTH/11/08/twinkie.diet.professor/</a:t>
            </a:r>
            <a:r>
              <a:rPr lang="en"/>
              <a:t> </a:t>
            </a:r>
          </a:p>
          <a:p>
            <a:pPr lvl="0" rtl="0">
              <a:lnSpc>
                <a:spcPct val="100000"/>
              </a:lnSpc>
              <a:spcBef>
                <a:spcPts val="0"/>
              </a:spcBef>
              <a:spcAft>
                <a:spcPts val="0"/>
              </a:spcAft>
              <a:buNone/>
            </a:pPr>
            <a:r>
              <a:t/>
            </a:r>
            <a:endParaRPr/>
          </a:p>
          <a:p>
            <a:pPr lvl="0">
              <a:lnSpc>
                <a:spcPct val="100000"/>
              </a:lnSpc>
              <a:spcBef>
                <a:spcPts val="0"/>
              </a:spcBef>
              <a:spcAft>
                <a:spcPts val="0"/>
              </a:spcAft>
              <a:buNone/>
            </a:pPr>
            <a:r>
              <a:rPr lang="en"/>
              <a:t>-variety of factors influence BMR...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Myth Busting</a:t>
            </a: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“It’s important to eat pasta the night prior to race day.”</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Research has found that when endurance athletes carb load, fatigue is delayed and their performance improves in events lasting more than 90 minutes.</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-Eat what works best for you</a:t>
            </a:r>
          </a:p>
          <a:p>
            <a:pPr lvl="0">
              <a:lnSpc>
                <a:spcPct val="100000"/>
              </a:lnSpc>
              <a:spcBef>
                <a:spcPts val="0"/>
              </a:spcBef>
              <a:spcAft>
                <a:spcPts val="0"/>
              </a:spcAft>
              <a:buNone/>
            </a:pPr>
            <a:r>
              <a:rPr lang="en"/>
              <a:t>-Focus on the big picture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Myth Busting</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“Energy drinks improve athletic performance.”</a:t>
            </a:r>
          </a:p>
          <a:p>
            <a:pPr lvl="0" rtl="0">
              <a:lnSpc>
                <a:spcPct val="100000"/>
              </a:lnSpc>
              <a:spcBef>
                <a:spcPts val="0"/>
              </a:spcBef>
              <a:spcAft>
                <a:spcPts val="0"/>
              </a:spcAft>
              <a:buNone/>
            </a:pPr>
            <a:r>
              <a:t/>
            </a:r>
            <a:endParaRPr b="1"/>
          </a:p>
          <a:p>
            <a:pPr lvl="0" rtl="0">
              <a:lnSpc>
                <a:spcPct val="100000"/>
              </a:lnSpc>
              <a:spcBef>
                <a:spcPts val="0"/>
              </a:spcBef>
              <a:spcAft>
                <a:spcPts val="0"/>
              </a:spcAft>
              <a:buNone/>
            </a:pPr>
            <a:r>
              <a:rPr lang="en"/>
              <a:t>-Most contain blend of caffeine, sugar, B vitamins </a:t>
            </a:r>
          </a:p>
          <a:p>
            <a:pPr lvl="0" rtl="0">
              <a:lnSpc>
                <a:spcPct val="100000"/>
              </a:lnSpc>
              <a:spcBef>
                <a:spcPts val="0"/>
              </a:spcBef>
              <a:spcAft>
                <a:spcPts val="0"/>
              </a:spcAft>
              <a:buNone/>
            </a:pPr>
            <a:r>
              <a:rPr lang="en"/>
              <a:t>and taurine</a:t>
            </a:r>
          </a:p>
          <a:p>
            <a:pPr lvl="0" rtl="0">
              <a:lnSpc>
                <a:spcPct val="100000"/>
              </a:lnSpc>
              <a:spcBef>
                <a:spcPts val="0"/>
              </a:spcBef>
              <a:spcAft>
                <a:spcPts val="0"/>
              </a:spcAft>
              <a:buNone/>
            </a:pPr>
            <a:r>
              <a:rPr lang="en"/>
              <a:t>-80mg caffeine; TUL 400mg/day</a:t>
            </a:r>
          </a:p>
          <a:p>
            <a:pPr lvl="0" rtl="0">
              <a:lnSpc>
                <a:spcPct val="100000"/>
              </a:lnSpc>
              <a:spcBef>
                <a:spcPts val="0"/>
              </a:spcBef>
              <a:spcAft>
                <a:spcPts val="0"/>
              </a:spcAft>
              <a:buNone/>
            </a:pPr>
            <a:r>
              <a:rPr lang="en"/>
              <a:t>-1000mg taurine; TUL 3000mg/day</a:t>
            </a:r>
          </a:p>
          <a:p>
            <a:pPr lvl="0" rtl="0">
              <a:lnSpc>
                <a:spcPct val="100000"/>
              </a:lnSpc>
              <a:spcBef>
                <a:spcPts val="0"/>
              </a:spcBef>
              <a:spcAft>
                <a:spcPts val="0"/>
              </a:spcAft>
              <a:buNone/>
            </a:pPr>
            <a:r>
              <a:rPr lang="en" sz="1400"/>
              <a:t>*taurine is an amino acid found primarily in blood, heart and liver</a:t>
            </a:r>
          </a:p>
          <a:p>
            <a:pPr lvl="0">
              <a:lnSpc>
                <a:spcPct val="100000"/>
              </a:lnSpc>
              <a:spcBef>
                <a:spcPts val="0"/>
              </a:spcBef>
              <a:spcAft>
                <a:spcPts val="0"/>
              </a:spcAft>
              <a:buNone/>
            </a:pPr>
            <a:r>
              <a:t/>
            </a:r>
            <a:endParaRPr/>
          </a:p>
        </p:txBody>
      </p:sp>
      <p:pic>
        <p:nvPicPr>
          <p:cNvPr id="127" name="Shape 127"/>
          <p:cNvPicPr preferRelativeResize="0"/>
          <p:nvPr/>
        </p:nvPicPr>
        <p:blipFill>
          <a:blip r:embed="rId3">
            <a:alphaModFix/>
          </a:blip>
          <a:stretch>
            <a:fillRect/>
          </a:stretch>
        </p:blipFill>
        <p:spPr>
          <a:xfrm>
            <a:off x="5780653" y="445028"/>
            <a:ext cx="3051650" cy="437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Meal Planning</a:t>
            </a: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Weight management</a:t>
            </a:r>
          </a:p>
          <a:p>
            <a:pPr lvl="0" rtl="0">
              <a:lnSpc>
                <a:spcPct val="100000"/>
              </a:lnSpc>
              <a:spcBef>
                <a:spcPts val="0"/>
              </a:spcBef>
              <a:spcAft>
                <a:spcPts val="0"/>
              </a:spcAft>
              <a:buNone/>
            </a:pPr>
            <a:r>
              <a:t/>
            </a:r>
            <a:endParaRPr b="1"/>
          </a:p>
          <a:p>
            <a:pPr lvl="0" rtl="0">
              <a:lnSpc>
                <a:spcPct val="100000"/>
              </a:lnSpc>
              <a:spcBef>
                <a:spcPts val="0"/>
              </a:spcBef>
              <a:spcAft>
                <a:spcPts val="0"/>
              </a:spcAft>
              <a:buNone/>
            </a:pPr>
            <a:r>
              <a:rPr lang="en"/>
              <a:t>-Rather than focusing on a number, focus on weight related to performance</a:t>
            </a:r>
          </a:p>
          <a:p>
            <a:pPr lvl="0" rtl="0">
              <a:lnSpc>
                <a:spcPct val="100000"/>
              </a:lnSpc>
              <a:spcBef>
                <a:spcPts val="0"/>
              </a:spcBef>
              <a:spcAft>
                <a:spcPts val="0"/>
              </a:spcAft>
              <a:buNone/>
            </a:pPr>
            <a:r>
              <a:rPr lang="en"/>
              <a:t>-Variety of ways to calculate energy needs:</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sz="1400"/>
              <a:t>Bod Pod, direct calorimetry, indirect calorimetry, kcal/kg, kcal/lb, Mifflin St. Jeor equation, Ireton-Jones   equation, Estimated Energy Expenditure Prediction Equations at four physical activity levels</a:t>
            </a:r>
          </a:p>
          <a:p>
            <a:pPr lvl="0">
              <a:lnSpc>
                <a:spcPct val="100000"/>
              </a:lnSpc>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Meal Planning</a:t>
            </a:r>
          </a:p>
        </p:txBody>
      </p:sp>
      <p:sp>
        <p:nvSpPr>
          <p:cNvPr id="139" name="Shape 13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Weight management</a:t>
            </a:r>
          </a:p>
          <a:p>
            <a:pPr lvl="0">
              <a:lnSpc>
                <a:spcPct val="100000"/>
              </a:lnSpc>
              <a:spcBef>
                <a:spcPts val="0"/>
              </a:spcBef>
              <a:spcAft>
                <a:spcPts val="0"/>
              </a:spcAft>
              <a:buClr>
                <a:schemeClr val="dk1"/>
              </a:buClr>
              <a:buSzPct val="61111"/>
              <a:buFont typeface="Arial"/>
              <a:buNone/>
            </a:pPr>
            <a:r>
              <a:t/>
            </a:r>
            <a:endParaRPr b="1"/>
          </a:p>
          <a:p>
            <a:pPr lvl="0" rtl="0">
              <a:lnSpc>
                <a:spcPct val="100000"/>
              </a:lnSpc>
              <a:spcBef>
                <a:spcPts val="0"/>
              </a:spcBef>
              <a:spcAft>
                <a:spcPts val="0"/>
              </a:spcAft>
              <a:buNone/>
            </a:pPr>
            <a:r>
              <a:rPr lang="en"/>
              <a:t>-Factors affecting BMR:</a:t>
            </a:r>
          </a:p>
          <a:p>
            <a:pPr lvl="0" rtl="0">
              <a:lnSpc>
                <a:spcPct val="100000"/>
              </a:lnSpc>
              <a:spcBef>
                <a:spcPts val="0"/>
              </a:spcBef>
              <a:spcAft>
                <a:spcPts val="0"/>
              </a:spcAft>
              <a:buNone/>
            </a:pPr>
            <a:r>
              <a:rPr lang="en" sz="1400"/>
              <a:t>Age, sex, muscle v. fat free mass, body size, hormonal status, thermic effect of food (TEF), physical activity, genetic predisposition</a:t>
            </a:r>
          </a:p>
          <a:p>
            <a:pPr lvl="0" rtl="0">
              <a:lnSpc>
                <a:spcPct val="100000"/>
              </a:lnSpc>
              <a:spcBef>
                <a:spcPts val="0"/>
              </a:spcBef>
              <a:spcAft>
                <a:spcPts val="0"/>
              </a:spcAft>
              <a:buNone/>
            </a:pPr>
            <a:r>
              <a:t/>
            </a:r>
            <a:endParaRPr sz="1400"/>
          </a:p>
          <a:p>
            <a:pPr lvl="0" rtl="0">
              <a:lnSpc>
                <a:spcPct val="100000"/>
              </a:lnSpc>
              <a:spcBef>
                <a:spcPts val="0"/>
              </a:spcBef>
              <a:spcAft>
                <a:spcPts val="0"/>
              </a:spcAft>
              <a:buNone/>
            </a:pPr>
            <a:r>
              <a:rPr lang="en" sz="1400"/>
              <a:t>-</a:t>
            </a:r>
            <a:r>
              <a:rPr lang="en"/>
              <a:t>1lb of body mass = energy equivalent of 3500kcal</a:t>
            </a:r>
          </a:p>
          <a:p>
            <a:pPr lvl="0">
              <a:lnSpc>
                <a:spcPct val="100000"/>
              </a:lnSpc>
              <a:spcBef>
                <a:spcPts val="0"/>
              </a:spcBef>
              <a:spcAft>
                <a:spcPts val="0"/>
              </a:spcAft>
              <a:buNone/>
            </a:pPr>
            <a:r>
              <a:rPr lang="en"/>
              <a:t>*</a:t>
            </a:r>
            <a:r>
              <a:rPr lang="en" sz="1400"/>
              <a:t>keep in mind when establishing wt goals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Meal Planning</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1400"/>
              <a:t>Frosted flakes w/ 2% milk						         Oatmeal w/ 1% milk</a:t>
            </a:r>
          </a:p>
          <a:p>
            <a:pPr lvl="0" rtl="0">
              <a:lnSpc>
                <a:spcPct val="100000"/>
              </a:lnSpc>
              <a:spcBef>
                <a:spcPts val="0"/>
              </a:spcBef>
              <a:spcAft>
                <a:spcPts val="0"/>
              </a:spcAft>
              <a:buNone/>
            </a:pPr>
            <a:r>
              <a:rPr lang="en" sz="1400"/>
              <a:t>Orange juice									Low fat yogurt &amp; fresh fruit</a:t>
            </a:r>
          </a:p>
          <a:p>
            <a:pPr lvl="0" rtl="0">
              <a:lnSpc>
                <a:spcPct val="100000"/>
              </a:lnSpc>
              <a:spcBef>
                <a:spcPts val="0"/>
              </a:spcBef>
              <a:spcAft>
                <a:spcPts val="0"/>
              </a:spcAft>
              <a:buNone/>
            </a:pPr>
            <a:r>
              <a:rPr lang="en" sz="1400"/>
              <a:t>											</a:t>
            </a:r>
          </a:p>
          <a:p>
            <a:pPr lvl="0" rtl="0">
              <a:lnSpc>
                <a:spcPct val="100000"/>
              </a:lnSpc>
              <a:spcBef>
                <a:spcPts val="0"/>
              </a:spcBef>
              <a:spcAft>
                <a:spcPts val="0"/>
              </a:spcAft>
              <a:buNone/>
            </a:pPr>
            <a:r>
              <a:rPr lang="en" sz="1400"/>
              <a:t>Turkey/cheese sandwich on white bread					String cheese</a:t>
            </a:r>
          </a:p>
          <a:p>
            <a:pPr lvl="0" rtl="0">
              <a:lnSpc>
                <a:spcPct val="100000"/>
              </a:lnSpc>
              <a:spcBef>
                <a:spcPts val="0"/>
              </a:spcBef>
              <a:spcAft>
                <a:spcPts val="0"/>
              </a:spcAft>
              <a:buNone/>
            </a:pPr>
            <a:r>
              <a:rPr lang="en" sz="1400"/>
              <a:t>Pretzels								</a:t>
            </a:r>
          </a:p>
          <a:p>
            <a:pPr lvl="0" rtl="0">
              <a:lnSpc>
                <a:spcPct val="100000"/>
              </a:lnSpc>
              <a:spcBef>
                <a:spcPts val="0"/>
              </a:spcBef>
              <a:spcAft>
                <a:spcPts val="0"/>
              </a:spcAft>
              <a:buNone/>
            </a:pPr>
            <a:r>
              <a:rPr lang="en" sz="1400"/>
              <a:t>Fruit snacks									Turkey/hummus on wheat bread</a:t>
            </a:r>
          </a:p>
          <a:p>
            <a:pPr lvl="0" rtl="0">
              <a:lnSpc>
                <a:spcPct val="100000"/>
              </a:lnSpc>
              <a:spcBef>
                <a:spcPts val="0"/>
              </a:spcBef>
              <a:spcAft>
                <a:spcPts val="0"/>
              </a:spcAft>
              <a:buNone/>
            </a:pPr>
            <a:r>
              <a:rPr lang="en" sz="1400"/>
              <a:t>G2											Carrots </a:t>
            </a:r>
          </a:p>
          <a:p>
            <a:pPr lvl="0" rtl="0">
              <a:lnSpc>
                <a:spcPct val="100000"/>
              </a:lnSpc>
              <a:spcBef>
                <a:spcPts val="0"/>
              </a:spcBef>
              <a:spcAft>
                <a:spcPts val="0"/>
              </a:spcAft>
              <a:buNone/>
            </a:pPr>
            <a:r>
              <a:rPr lang="en" sz="1400"/>
              <a:t>											Granola bar</a:t>
            </a:r>
          </a:p>
          <a:p>
            <a:pPr lvl="0" rtl="0">
              <a:lnSpc>
                <a:spcPct val="100000"/>
              </a:lnSpc>
              <a:spcBef>
                <a:spcPts val="0"/>
              </a:spcBef>
              <a:spcAft>
                <a:spcPts val="0"/>
              </a:spcAft>
              <a:buNone/>
            </a:pPr>
            <a:r>
              <a:rPr lang="en" sz="1400"/>
              <a:t>Granola bar w/ 8oz water									</a:t>
            </a:r>
          </a:p>
          <a:p>
            <a:pPr lvl="0" rtl="0">
              <a:lnSpc>
                <a:spcPct val="100000"/>
              </a:lnSpc>
              <a:spcBef>
                <a:spcPts val="0"/>
              </a:spcBef>
              <a:spcAft>
                <a:spcPts val="0"/>
              </a:spcAft>
              <a:buNone/>
            </a:pPr>
            <a:r>
              <a:rPr lang="en" sz="1400"/>
              <a:t>											G2 or small banana</a:t>
            </a:r>
          </a:p>
          <a:p>
            <a:pPr lvl="0" rtl="0">
              <a:lnSpc>
                <a:spcPct val="100000"/>
              </a:lnSpc>
              <a:spcBef>
                <a:spcPts val="0"/>
              </a:spcBef>
              <a:spcAft>
                <a:spcPts val="0"/>
              </a:spcAft>
              <a:buNone/>
            </a:pPr>
            <a:r>
              <a:rPr lang="en" sz="1400"/>
              <a:t>Penne w/ meat sauce							</a:t>
            </a:r>
          </a:p>
          <a:p>
            <a:pPr lvl="0" rtl="0">
              <a:lnSpc>
                <a:spcPct val="100000"/>
              </a:lnSpc>
              <a:spcBef>
                <a:spcPts val="0"/>
              </a:spcBef>
              <a:spcAft>
                <a:spcPts val="0"/>
              </a:spcAft>
              <a:buNone/>
            </a:pPr>
            <a:r>
              <a:rPr lang="en" sz="1400"/>
              <a:t>Tossed salad w/ ranch dressing						WW pasta w/ meat sauce			Breadstick										Salad w/ vinaigrette</a:t>
            </a:r>
          </a:p>
          <a:p>
            <a:pPr lvl="0" rtl="0">
              <a:lnSpc>
                <a:spcPct val="100000"/>
              </a:lnSpc>
              <a:spcBef>
                <a:spcPts val="0"/>
              </a:spcBef>
              <a:spcAft>
                <a:spcPts val="0"/>
              </a:spcAft>
              <a:buNone/>
            </a:pPr>
            <a:r>
              <a:rPr lang="en" sz="1400"/>
              <a:t>Ice cream										Ice cream</a:t>
            </a:r>
          </a:p>
          <a:p>
            <a:pPr lvl="0">
              <a:lnSpc>
                <a:spcPct val="100000"/>
              </a:lnSpc>
              <a:spcBef>
                <a:spcPts val="0"/>
              </a:spcBef>
              <a:spcAft>
                <a:spcPts val="0"/>
              </a:spcAft>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sp>
        <p:nvSpPr>
          <p:cNvPr id="151" name="Shape 15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Opportunities</a:t>
            </a:r>
          </a:p>
          <a:p>
            <a:pPr lvl="0" rtl="0">
              <a:lnSpc>
                <a:spcPct val="100000"/>
              </a:lnSpc>
              <a:spcBef>
                <a:spcPts val="0"/>
              </a:spcBef>
              <a:spcAft>
                <a:spcPts val="0"/>
              </a:spcAft>
              <a:buNone/>
            </a:pPr>
            <a:r>
              <a:rPr lang="en"/>
              <a:t> </a:t>
            </a:r>
          </a:p>
          <a:p>
            <a:pPr lvl="0" rtl="0">
              <a:lnSpc>
                <a:spcPct val="100000"/>
              </a:lnSpc>
              <a:spcBef>
                <a:spcPts val="0"/>
              </a:spcBef>
              <a:spcAft>
                <a:spcPts val="0"/>
              </a:spcAft>
              <a:buNone/>
            </a:pPr>
            <a:r>
              <a:rPr lang="en"/>
              <a:t>-NAIA</a:t>
            </a:r>
          </a:p>
          <a:p>
            <a:pPr lvl="0" rtl="0">
              <a:lnSpc>
                <a:spcPct val="100000"/>
              </a:lnSpc>
              <a:spcBef>
                <a:spcPts val="0"/>
              </a:spcBef>
              <a:spcAft>
                <a:spcPts val="0"/>
              </a:spcAft>
              <a:buNone/>
            </a:pPr>
            <a:r>
              <a:rPr lang="en"/>
              <a:t>-NCAA III</a:t>
            </a:r>
          </a:p>
          <a:p>
            <a:pPr lvl="0" rtl="0">
              <a:lnSpc>
                <a:spcPct val="100000"/>
              </a:lnSpc>
              <a:spcBef>
                <a:spcPts val="0"/>
              </a:spcBef>
              <a:spcAft>
                <a:spcPts val="0"/>
              </a:spcAft>
              <a:buNone/>
            </a:pPr>
            <a:r>
              <a:rPr lang="en"/>
              <a:t>-NCAA II</a:t>
            </a:r>
          </a:p>
          <a:p>
            <a:pPr lvl="0">
              <a:lnSpc>
                <a:spcPct val="100000"/>
              </a:lnSpc>
              <a:spcBef>
                <a:spcPts val="0"/>
              </a:spcBef>
              <a:spcAft>
                <a:spcPts val="0"/>
              </a:spcAft>
              <a:buNone/>
            </a:pPr>
            <a:r>
              <a:rPr lang="en"/>
              <a:t>-NCAA I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Pros</a:t>
            </a:r>
          </a:p>
          <a:p>
            <a:pPr lvl="0" rtl="0">
              <a:lnSpc>
                <a:spcPct val="100000"/>
              </a:lnSpc>
              <a:spcBef>
                <a:spcPts val="0"/>
              </a:spcBef>
              <a:spcAft>
                <a:spcPts val="0"/>
              </a:spcAft>
              <a:buNone/>
            </a:pPr>
            <a:r>
              <a:rPr lang="en"/>
              <a:t>-help pay for school</a:t>
            </a:r>
          </a:p>
          <a:p>
            <a:pPr lvl="0" rtl="0">
              <a:lnSpc>
                <a:spcPct val="100000"/>
              </a:lnSpc>
              <a:spcBef>
                <a:spcPts val="0"/>
              </a:spcBef>
              <a:spcAft>
                <a:spcPts val="0"/>
              </a:spcAft>
              <a:buNone/>
            </a:pPr>
            <a:r>
              <a:rPr lang="en"/>
              <a:t>-improve/run faster</a:t>
            </a:r>
          </a:p>
          <a:p>
            <a:pPr lvl="0" rtl="0">
              <a:lnSpc>
                <a:spcPct val="100000"/>
              </a:lnSpc>
              <a:spcBef>
                <a:spcPts val="0"/>
              </a:spcBef>
              <a:spcAft>
                <a:spcPts val="0"/>
              </a:spcAft>
              <a:buNone/>
            </a:pPr>
            <a:r>
              <a:rPr lang="en"/>
              <a:t>-travel</a:t>
            </a:r>
          </a:p>
          <a:p>
            <a:pPr lvl="0" rtl="0">
              <a:lnSpc>
                <a:spcPct val="100000"/>
              </a:lnSpc>
              <a:spcBef>
                <a:spcPts val="0"/>
              </a:spcBef>
              <a:spcAft>
                <a:spcPts val="0"/>
              </a:spcAft>
              <a:buNone/>
            </a:pPr>
            <a:r>
              <a:rPr lang="en"/>
              <a:t>-make friends</a:t>
            </a:r>
          </a:p>
          <a:p>
            <a:pPr lvl="0" rtl="0">
              <a:lnSpc>
                <a:spcPct val="100000"/>
              </a:lnSpc>
              <a:spcBef>
                <a:spcPts val="0"/>
              </a:spcBef>
              <a:spcAft>
                <a:spcPts val="0"/>
              </a:spcAft>
              <a:buNone/>
            </a:pPr>
            <a:r>
              <a:rPr lang="en"/>
              <a:t>-free gear/per diem</a:t>
            </a:r>
          </a:p>
          <a:p>
            <a:pPr lvl="0" rtl="0">
              <a:lnSpc>
                <a:spcPct val="100000"/>
              </a:lnSpc>
              <a:spcBef>
                <a:spcPts val="0"/>
              </a:spcBef>
              <a:spcAft>
                <a:spcPts val="0"/>
              </a:spcAft>
              <a:buNone/>
            </a:pPr>
            <a:r>
              <a:rPr lang="en"/>
              <a:t>-access to top notch facilities</a:t>
            </a:r>
          </a:p>
          <a:p>
            <a:pPr lvl="0" rtl="0">
              <a:lnSpc>
                <a:spcPct val="100000"/>
              </a:lnSpc>
              <a:spcBef>
                <a:spcPts val="0"/>
              </a:spcBef>
              <a:spcAft>
                <a:spcPts val="0"/>
              </a:spcAft>
              <a:buNone/>
            </a:pPr>
            <a:r>
              <a:rPr lang="en"/>
              <a:t>-life lessons</a:t>
            </a:r>
          </a:p>
          <a:p>
            <a:pPr lvl="0" rtl="0">
              <a:lnSpc>
                <a:spcPct val="100000"/>
              </a:lnSpc>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idx="4294967295"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pic>
        <p:nvPicPr>
          <p:cNvPr id="163" name="Shape 163"/>
          <p:cNvPicPr preferRelativeResize="0"/>
          <p:nvPr/>
        </p:nvPicPr>
        <p:blipFill>
          <a:blip r:embed="rId3">
            <a:alphaModFix/>
          </a:blip>
          <a:stretch>
            <a:fillRect/>
          </a:stretch>
        </p:blipFill>
        <p:spPr>
          <a:xfrm>
            <a:off x="1023887" y="1152474"/>
            <a:ext cx="7096223" cy="354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idx="4294967295"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pic>
        <p:nvPicPr>
          <p:cNvPr id="169" name="Shape 169"/>
          <p:cNvPicPr preferRelativeResize="0"/>
          <p:nvPr/>
        </p:nvPicPr>
        <p:blipFill>
          <a:blip r:embed="rId3">
            <a:alphaModFix/>
          </a:blip>
          <a:stretch>
            <a:fillRect/>
          </a:stretch>
        </p:blipFill>
        <p:spPr>
          <a:xfrm>
            <a:off x="1430926" y="1152475"/>
            <a:ext cx="5886750" cy="3926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a:solidFill>
            <a:srgbClr val="000000"/>
          </a:solidFill>
          <a:ln>
            <a:noFill/>
          </a:ln>
        </p:spPr>
        <p:txBody>
          <a:bodyPr anchorCtr="0" anchor="t" bIns="91425" lIns="91425" rIns="91425" tIns="91425">
            <a:noAutofit/>
          </a:bodyPr>
          <a:lstStyle/>
          <a:p>
            <a:pPr lvl="0">
              <a:spcBef>
                <a:spcPts val="0"/>
              </a:spcBef>
              <a:buNone/>
            </a:pPr>
            <a:r>
              <a:rPr b="1" lang="en">
                <a:solidFill>
                  <a:srgbClr val="FFDB2C"/>
                </a:solidFill>
              </a:rPr>
              <a:t>Outline</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buAutoNum type="romanUcPeriod"/>
            </a:pPr>
            <a:r>
              <a:rPr lang="en" sz="2400"/>
              <a:t>Nutrition 101</a:t>
            </a:r>
          </a:p>
          <a:p>
            <a:pPr indent="-381000" lvl="0" marL="457200" rtl="0">
              <a:spcBef>
                <a:spcPts val="0"/>
              </a:spcBef>
              <a:buSzPct val="100000"/>
              <a:buAutoNum type="romanUcPeriod"/>
            </a:pPr>
            <a:r>
              <a:rPr lang="en" sz="2400"/>
              <a:t>Nutrients of importance</a:t>
            </a:r>
          </a:p>
          <a:p>
            <a:pPr indent="-381000" lvl="0" marL="457200" rtl="0">
              <a:spcBef>
                <a:spcPts val="0"/>
              </a:spcBef>
              <a:buSzPct val="100000"/>
              <a:buAutoNum type="romanUcPeriod"/>
            </a:pPr>
            <a:r>
              <a:rPr lang="en" sz="2400"/>
              <a:t>Myth busting</a:t>
            </a:r>
          </a:p>
          <a:p>
            <a:pPr indent="-381000" lvl="0" marL="457200" rtl="0">
              <a:spcBef>
                <a:spcPts val="0"/>
              </a:spcBef>
              <a:buSzPct val="100000"/>
              <a:buAutoNum type="romanUcPeriod"/>
            </a:pPr>
            <a:r>
              <a:rPr lang="en" sz="2400"/>
              <a:t>Meal planning</a:t>
            </a:r>
          </a:p>
          <a:p>
            <a:pPr indent="-381000" lvl="0" marL="457200" rtl="0">
              <a:spcBef>
                <a:spcPts val="0"/>
              </a:spcBef>
              <a:buSzPct val="100000"/>
              <a:buAutoNum type="romanUcPeriod"/>
            </a:pPr>
            <a:r>
              <a:rPr lang="en" sz="2400"/>
              <a:t>Running in college</a:t>
            </a:r>
          </a:p>
          <a:p>
            <a:pPr indent="-381000" lvl="0" marL="457200" rtl="0">
              <a:spcBef>
                <a:spcPts val="0"/>
              </a:spcBef>
              <a:buSzPct val="100000"/>
              <a:buAutoNum type="romanUcPeriod"/>
            </a:pPr>
            <a:r>
              <a:rPr lang="en" sz="2400"/>
              <a:t>Q &amp; A</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4294967295"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pic>
        <p:nvPicPr>
          <p:cNvPr id="175" name="Shape 175"/>
          <p:cNvPicPr preferRelativeResize="0"/>
          <p:nvPr/>
        </p:nvPicPr>
        <p:blipFill>
          <a:blip r:embed="rId3">
            <a:alphaModFix/>
          </a:blip>
          <a:stretch>
            <a:fillRect/>
          </a:stretch>
        </p:blipFill>
        <p:spPr>
          <a:xfrm>
            <a:off x="5554774" y="1396699"/>
            <a:ext cx="2930500" cy="2816880"/>
          </a:xfrm>
          <a:prstGeom prst="rect">
            <a:avLst/>
          </a:prstGeom>
          <a:noFill/>
          <a:ln>
            <a:noFill/>
          </a:ln>
        </p:spPr>
      </p:pic>
      <p:pic>
        <p:nvPicPr>
          <p:cNvPr id="176" name="Shape 176"/>
          <p:cNvPicPr preferRelativeResize="0"/>
          <p:nvPr/>
        </p:nvPicPr>
        <p:blipFill>
          <a:blip r:embed="rId4">
            <a:alphaModFix/>
          </a:blip>
          <a:stretch>
            <a:fillRect/>
          </a:stretch>
        </p:blipFill>
        <p:spPr>
          <a:xfrm>
            <a:off x="0" y="1152473"/>
            <a:ext cx="5554776" cy="2601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Collegiate Running</a:t>
            </a: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Cons</a:t>
            </a:r>
          </a:p>
          <a:p>
            <a:pPr lvl="0" rtl="0">
              <a:lnSpc>
                <a:spcPct val="100000"/>
              </a:lnSpc>
              <a:spcBef>
                <a:spcPts val="0"/>
              </a:spcBef>
              <a:spcAft>
                <a:spcPts val="0"/>
              </a:spcAft>
              <a:buNone/>
            </a:pPr>
            <a:r>
              <a:rPr lang="en"/>
              <a:t>-time consuming</a:t>
            </a:r>
          </a:p>
          <a:p>
            <a:pPr lvl="0" rtl="0">
              <a:lnSpc>
                <a:spcPct val="100000"/>
              </a:lnSpc>
              <a:spcBef>
                <a:spcPts val="0"/>
              </a:spcBef>
              <a:spcAft>
                <a:spcPts val="0"/>
              </a:spcAft>
              <a:buNone/>
            </a:pPr>
            <a:r>
              <a:rPr lang="en"/>
              <a:t>-no “college experience”</a:t>
            </a:r>
          </a:p>
          <a:p>
            <a:pPr lvl="0" rtl="0">
              <a:lnSpc>
                <a:spcPct val="100000"/>
              </a:lnSpc>
              <a:spcBef>
                <a:spcPts val="0"/>
              </a:spcBef>
              <a:spcAft>
                <a:spcPts val="0"/>
              </a:spcAft>
              <a:buNone/>
            </a:pPr>
            <a:r>
              <a:rPr lang="en"/>
              <a:t>-some professors aren’t understanding</a:t>
            </a:r>
          </a:p>
          <a:p>
            <a:pPr lvl="0" rtl="0">
              <a:lnSpc>
                <a:spcPct val="100000"/>
              </a:lnSpc>
              <a:spcBef>
                <a:spcPts val="0"/>
              </a:spcBef>
              <a:spcAft>
                <a:spcPts val="0"/>
              </a:spcAft>
              <a:buNone/>
            </a:pPr>
            <a:r>
              <a:rPr lang="en"/>
              <a:t>-requires dedication to be successful</a:t>
            </a:r>
          </a:p>
          <a:p>
            <a:pPr lvl="0" rtl="0">
              <a:lnSpc>
                <a:spcPct val="100000"/>
              </a:lnSpc>
              <a:spcBef>
                <a:spcPts val="0"/>
              </a:spcBef>
              <a:spcAft>
                <a:spcPts val="0"/>
              </a:spcAft>
              <a:buNone/>
            </a:pPr>
            <a:r>
              <a:rPr lang="en"/>
              <a:t>-injury</a:t>
            </a:r>
          </a:p>
          <a:p>
            <a:pPr lvl="0">
              <a:lnSpc>
                <a:spcPct val="100000"/>
              </a:lnSpc>
              <a:spcBef>
                <a:spcPts val="0"/>
              </a:spcBef>
              <a:spcAft>
                <a:spcPts val="0"/>
              </a:spcAft>
              <a:buNone/>
            </a:pPr>
            <a:r>
              <a:rPr lang="en"/>
              <a:t>-new coach</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Resources</a:t>
            </a:r>
          </a:p>
        </p:txBody>
      </p:sp>
      <p:sp>
        <p:nvSpPr>
          <p:cNvPr id="188" name="Shape 18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a:t>CPSDA- </a:t>
            </a:r>
            <a:r>
              <a:rPr lang="en" sz="1400"/>
              <a:t>collegiate and professional sports dietitian association</a:t>
            </a:r>
          </a:p>
          <a:p>
            <a:pPr lvl="0" rtl="0">
              <a:lnSpc>
                <a:spcPct val="100000"/>
              </a:lnSpc>
              <a:spcBef>
                <a:spcPts val="0"/>
              </a:spcBef>
              <a:spcAft>
                <a:spcPts val="0"/>
              </a:spcAft>
              <a:buNone/>
            </a:pPr>
            <a:r>
              <a:rPr lang="en"/>
              <a:t>Letsrun.com- </a:t>
            </a:r>
            <a:r>
              <a:rPr lang="en" sz="1400"/>
              <a:t>forum(s) related to all things running</a:t>
            </a:r>
          </a:p>
          <a:p>
            <a:pPr lvl="0" rtl="0">
              <a:lnSpc>
                <a:spcPct val="100000"/>
              </a:lnSpc>
              <a:spcBef>
                <a:spcPts val="0"/>
              </a:spcBef>
              <a:spcAft>
                <a:spcPts val="0"/>
              </a:spcAft>
              <a:buNone/>
            </a:pPr>
            <a:r>
              <a:rPr lang="en"/>
              <a:t>Runnersworld.com- </a:t>
            </a:r>
            <a:r>
              <a:rPr lang="en" sz="1400"/>
              <a:t>popular running magazine</a:t>
            </a:r>
          </a:p>
          <a:p>
            <a:pPr lvl="0" rtl="0">
              <a:lnSpc>
                <a:spcPct val="100000"/>
              </a:lnSpc>
              <a:spcBef>
                <a:spcPts val="0"/>
              </a:spcBef>
              <a:spcAft>
                <a:spcPts val="0"/>
              </a:spcAft>
              <a:buNone/>
            </a:pPr>
            <a:r>
              <a:rPr lang="en"/>
              <a:t>USATF- </a:t>
            </a:r>
            <a:r>
              <a:rPr lang="en" sz="1400"/>
              <a:t>United States of America Track &amp; Field</a:t>
            </a:r>
          </a:p>
          <a:p>
            <a:pPr lvl="0" rtl="0">
              <a:lnSpc>
                <a:spcPct val="100000"/>
              </a:lnSpc>
              <a:spcBef>
                <a:spcPts val="0"/>
              </a:spcBef>
              <a:spcAft>
                <a:spcPts val="0"/>
              </a:spcAft>
              <a:buNone/>
            </a:pPr>
            <a:r>
              <a:rPr lang="en"/>
              <a:t>NCAA- </a:t>
            </a:r>
            <a:r>
              <a:rPr lang="en" sz="1400"/>
              <a:t>National collegiate athletic association</a:t>
            </a:r>
          </a:p>
          <a:p>
            <a:pPr lvl="0" rtl="0">
              <a:lnSpc>
                <a:spcPct val="100000"/>
              </a:lnSpc>
              <a:spcBef>
                <a:spcPts val="0"/>
              </a:spcBef>
              <a:spcAft>
                <a:spcPts val="0"/>
              </a:spcAft>
              <a:buNone/>
            </a:pPr>
            <a:r>
              <a:rPr lang="en"/>
              <a:t>NAIA- </a:t>
            </a:r>
            <a:r>
              <a:rPr lang="en" sz="1400"/>
              <a:t>National association of intercollegiate athletics</a:t>
            </a:r>
          </a:p>
          <a:p>
            <a:pPr lvl="0" rtl="0">
              <a:lnSpc>
                <a:spcPct val="100000"/>
              </a:lnSpc>
              <a:spcBef>
                <a:spcPts val="0"/>
              </a:spcBef>
              <a:spcAft>
                <a:spcPts val="0"/>
              </a:spcAft>
              <a:buNone/>
            </a:pPr>
            <a:r>
              <a:rPr lang="en"/>
              <a:t>Eatright.org- </a:t>
            </a:r>
            <a:r>
              <a:rPr lang="en" sz="1400"/>
              <a:t>Academy of nutrition and dietetics</a:t>
            </a:r>
          </a:p>
          <a:p>
            <a:pPr lvl="0" rtl="0">
              <a:lnSpc>
                <a:spcPct val="100000"/>
              </a:lnSpc>
              <a:spcBef>
                <a:spcPts val="0"/>
              </a:spcBef>
              <a:spcAft>
                <a:spcPts val="0"/>
              </a:spcAft>
              <a:buNone/>
            </a:pPr>
            <a:r>
              <a:rPr lang="en"/>
              <a:t>SCAN- </a:t>
            </a:r>
            <a:r>
              <a:rPr lang="en" sz="1400"/>
              <a:t>sports, cardiovascular and wellness nutrition</a:t>
            </a:r>
          </a:p>
          <a:p>
            <a:pPr lvl="0" rtl="0">
              <a:lnSpc>
                <a:spcPct val="100000"/>
              </a:lnSpc>
              <a:spcBef>
                <a:spcPts val="0"/>
              </a:spcBef>
              <a:spcAft>
                <a:spcPts val="0"/>
              </a:spcAft>
              <a:buNone/>
            </a:pPr>
            <a:r>
              <a:rPr lang="en"/>
              <a:t>ISSN-</a:t>
            </a:r>
            <a:r>
              <a:rPr lang="en" sz="1400"/>
              <a:t> international society of sports nutrition</a:t>
            </a:r>
          </a:p>
          <a:p>
            <a:pPr lvl="0" rtl="0">
              <a:lnSpc>
                <a:spcPct val="100000"/>
              </a:lnSpc>
              <a:spcBef>
                <a:spcPts val="0"/>
              </a:spcBef>
              <a:spcAft>
                <a:spcPts val="0"/>
              </a:spcAft>
              <a:buNone/>
            </a:pPr>
            <a:r>
              <a:rPr lang="en"/>
              <a:t>Redbull.com- </a:t>
            </a:r>
            <a:r>
              <a:rPr lang="en" sz="1400"/>
              <a:t>nutrition info for product</a:t>
            </a:r>
          </a:p>
          <a:p>
            <a:pPr lvl="0" rtl="0">
              <a:lnSpc>
                <a:spcPct val="100000"/>
              </a:lnSpc>
              <a:spcBef>
                <a:spcPts val="0"/>
              </a:spcBef>
              <a:spcAft>
                <a:spcPts val="0"/>
              </a:spcAft>
              <a:buNone/>
            </a:pPr>
            <a:r>
              <a:rPr lang="en" sz="1400" u="sng">
                <a:solidFill>
                  <a:schemeClr val="hlink"/>
                </a:solidFill>
                <a:hlinkClick r:id="rId3"/>
              </a:rPr>
              <a:t>http://sampatty64.wixsite.com/mysite</a:t>
            </a:r>
            <a:r>
              <a:rPr lang="en" sz="1400"/>
              <a:t> </a:t>
            </a:r>
          </a:p>
          <a:p>
            <a:pPr lvl="0">
              <a:lnSpc>
                <a:spcPct val="100000"/>
              </a:lnSpc>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nvSpPr>
        <p:spPr>
          <a:xfrm>
            <a:off x="1939925" y="1872200"/>
            <a:ext cx="5425200" cy="915900"/>
          </a:xfrm>
          <a:prstGeom prst="rect">
            <a:avLst/>
          </a:prstGeom>
          <a:noFill/>
          <a:ln>
            <a:noFill/>
          </a:ln>
        </p:spPr>
        <p:txBody>
          <a:bodyPr anchorCtr="0" anchor="t" bIns="91425" lIns="91425" rIns="91425" tIns="91425">
            <a:noAutofit/>
          </a:bodyPr>
          <a:lstStyle/>
          <a:p>
            <a:pPr lvl="0" algn="ctr">
              <a:spcBef>
                <a:spcPts val="0"/>
              </a:spcBef>
              <a:buNone/>
            </a:pPr>
            <a:r>
              <a:rPr lang="en" sz="3600"/>
              <a:t>Questions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Keywords </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a:t>-</a:t>
            </a:r>
            <a:r>
              <a:rPr b="1" lang="en"/>
              <a:t>CHO</a:t>
            </a:r>
            <a:r>
              <a:rPr lang="en"/>
              <a:t>: carbohydrates</a:t>
            </a:r>
          </a:p>
          <a:p>
            <a:pPr lvl="0" rtl="0">
              <a:lnSpc>
                <a:spcPct val="100000"/>
              </a:lnSpc>
              <a:spcBef>
                <a:spcPts val="0"/>
              </a:spcBef>
              <a:spcAft>
                <a:spcPts val="0"/>
              </a:spcAft>
              <a:buNone/>
            </a:pPr>
            <a:r>
              <a:rPr lang="en"/>
              <a:t>-</a:t>
            </a:r>
            <a:r>
              <a:rPr b="1" lang="en"/>
              <a:t>kcal</a:t>
            </a:r>
            <a:r>
              <a:rPr lang="en"/>
              <a:t>: Calorie</a:t>
            </a:r>
          </a:p>
          <a:p>
            <a:pPr lvl="0" rtl="0">
              <a:lnSpc>
                <a:spcPct val="100000"/>
              </a:lnSpc>
              <a:spcBef>
                <a:spcPts val="0"/>
              </a:spcBef>
              <a:spcAft>
                <a:spcPts val="0"/>
              </a:spcAft>
              <a:buNone/>
            </a:pPr>
            <a:r>
              <a:rPr lang="en"/>
              <a:t>-</a:t>
            </a:r>
            <a:r>
              <a:rPr b="1" lang="en"/>
              <a:t>glycogen:</a:t>
            </a:r>
            <a:r>
              <a:rPr lang="en"/>
              <a:t> glucose stored in the liver and muscles</a:t>
            </a:r>
          </a:p>
          <a:p>
            <a:pPr lvl="0" rtl="0">
              <a:lnSpc>
                <a:spcPct val="100000"/>
              </a:lnSpc>
              <a:spcBef>
                <a:spcPts val="0"/>
              </a:spcBef>
              <a:spcAft>
                <a:spcPts val="0"/>
              </a:spcAft>
              <a:buNone/>
            </a:pPr>
            <a:r>
              <a:rPr lang="en"/>
              <a:t>-</a:t>
            </a:r>
            <a:r>
              <a:rPr b="1" lang="en"/>
              <a:t>glucose</a:t>
            </a:r>
            <a:r>
              <a:rPr lang="en"/>
              <a:t>: C</a:t>
            </a:r>
            <a:r>
              <a:rPr baseline="-25000" lang="en"/>
              <a:t>6</a:t>
            </a:r>
            <a:r>
              <a:rPr lang="en"/>
              <a:t>H</a:t>
            </a:r>
            <a:r>
              <a:rPr baseline="-25000" lang="en"/>
              <a:t>12</a:t>
            </a:r>
            <a:r>
              <a:rPr lang="en"/>
              <a:t>O</a:t>
            </a:r>
            <a:r>
              <a:rPr baseline="-25000" lang="en"/>
              <a:t>6</a:t>
            </a:r>
          </a:p>
          <a:p>
            <a:pPr lvl="0" rtl="0">
              <a:lnSpc>
                <a:spcPct val="100000"/>
              </a:lnSpc>
              <a:spcBef>
                <a:spcPts val="0"/>
              </a:spcBef>
              <a:spcAft>
                <a:spcPts val="0"/>
              </a:spcAft>
              <a:buNone/>
            </a:pPr>
            <a:r>
              <a:rPr lang="en"/>
              <a:t>-1 lb = 2.2 kg</a:t>
            </a:r>
          </a:p>
          <a:p>
            <a:pPr lvl="0" rtl="0">
              <a:lnSpc>
                <a:spcPct val="100000"/>
              </a:lnSpc>
              <a:spcBef>
                <a:spcPts val="0"/>
              </a:spcBef>
              <a:spcAft>
                <a:spcPts val="0"/>
              </a:spcAft>
              <a:buNone/>
            </a:pPr>
            <a:r>
              <a:rPr lang="en"/>
              <a:t>-</a:t>
            </a:r>
            <a:r>
              <a:rPr b="1" lang="en"/>
              <a:t>hemoglobin</a:t>
            </a:r>
            <a:r>
              <a:rPr lang="en"/>
              <a:t>: protein responsible for transporting oxygen through bloodstream, to working muscles</a:t>
            </a:r>
          </a:p>
          <a:p>
            <a:pPr lvl="0" rtl="0">
              <a:lnSpc>
                <a:spcPct val="100000"/>
              </a:lnSpc>
              <a:spcBef>
                <a:spcPts val="0"/>
              </a:spcBef>
              <a:spcAft>
                <a:spcPts val="0"/>
              </a:spcAft>
              <a:buNone/>
            </a:pPr>
            <a:r>
              <a:rPr lang="en"/>
              <a:t>-</a:t>
            </a:r>
            <a:r>
              <a:rPr b="1" lang="en"/>
              <a:t>DRI</a:t>
            </a:r>
            <a:r>
              <a:rPr lang="en"/>
              <a:t>: dietary reference intake</a:t>
            </a:r>
          </a:p>
          <a:p>
            <a:pPr lvl="0" rtl="0">
              <a:lnSpc>
                <a:spcPct val="100000"/>
              </a:lnSpc>
              <a:spcBef>
                <a:spcPts val="0"/>
              </a:spcBef>
              <a:spcAft>
                <a:spcPts val="0"/>
              </a:spcAft>
              <a:buNone/>
            </a:pPr>
            <a:r>
              <a:rPr lang="en"/>
              <a:t>-</a:t>
            </a:r>
            <a:r>
              <a:rPr b="1" lang="en"/>
              <a:t>BMR</a:t>
            </a:r>
            <a:r>
              <a:rPr lang="en"/>
              <a:t>: basal metabolic rate</a:t>
            </a:r>
          </a:p>
          <a:p>
            <a:pPr lvl="0" rtl="0">
              <a:lnSpc>
                <a:spcPct val="100000"/>
              </a:lnSpc>
              <a:spcBef>
                <a:spcPts val="0"/>
              </a:spcBef>
              <a:spcAft>
                <a:spcPts val="0"/>
              </a:spcAft>
              <a:buNone/>
            </a:pPr>
            <a:r>
              <a:rPr lang="en"/>
              <a:t>-</a:t>
            </a:r>
            <a:r>
              <a:rPr b="1" lang="en"/>
              <a:t>TUL</a:t>
            </a:r>
            <a:r>
              <a:rPr lang="en"/>
              <a:t>: tolerable upper limit</a:t>
            </a:r>
          </a:p>
          <a:p>
            <a:pPr lvl="0" rtl="0">
              <a:lnSpc>
                <a:spcPct val="100000"/>
              </a:lnSpc>
              <a:spcBef>
                <a:spcPts val="0"/>
              </a:spcBef>
              <a:spcAft>
                <a:spcPts val="0"/>
              </a:spcAft>
              <a:buNone/>
            </a:pPr>
            <a:r>
              <a:t/>
            </a:r>
            <a:endParaRPr/>
          </a:p>
          <a:p>
            <a:pPr lvl="0" rtl="0">
              <a:lnSpc>
                <a:spcPct val="100000"/>
              </a:lnSpc>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Nutrition 101</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100000"/>
              </a:lnSpc>
              <a:spcBef>
                <a:spcPts val="0"/>
              </a:spcBef>
              <a:spcAft>
                <a:spcPts val="0"/>
              </a:spcAft>
              <a:buNone/>
            </a:pPr>
            <a:r>
              <a:rPr b="1" lang="en" sz="2400"/>
              <a:t>Macronutrients</a:t>
            </a:r>
          </a:p>
          <a:p>
            <a:pPr lvl="0" rtl="0">
              <a:lnSpc>
                <a:spcPct val="100000"/>
              </a:lnSpc>
              <a:spcBef>
                <a:spcPts val="0"/>
              </a:spcBef>
              <a:spcAft>
                <a:spcPts val="0"/>
              </a:spcAft>
              <a:buNone/>
            </a:pPr>
            <a:r>
              <a:rPr b="1" lang="en"/>
              <a:t>Carbohydrates (4 kcal/g)(60-65%)</a:t>
            </a:r>
          </a:p>
          <a:p>
            <a:pPr lvl="0" rtl="0">
              <a:lnSpc>
                <a:spcPct val="100000"/>
              </a:lnSpc>
              <a:spcBef>
                <a:spcPts val="0"/>
              </a:spcBef>
              <a:spcAft>
                <a:spcPts val="0"/>
              </a:spcAft>
              <a:buNone/>
            </a:pPr>
            <a:r>
              <a:rPr lang="en"/>
              <a:t>-body’s preferred source of energy</a:t>
            </a:r>
          </a:p>
          <a:p>
            <a:pPr lvl="0" rtl="0">
              <a:lnSpc>
                <a:spcPct val="100000"/>
              </a:lnSpc>
              <a:spcBef>
                <a:spcPts val="0"/>
              </a:spcBef>
              <a:spcAft>
                <a:spcPts val="0"/>
              </a:spcAft>
              <a:buNone/>
            </a:pPr>
            <a:r>
              <a:rPr lang="en"/>
              <a:t>-sugars, starches and fibers</a:t>
            </a:r>
          </a:p>
          <a:p>
            <a:pPr lvl="0" rtl="0">
              <a:lnSpc>
                <a:spcPct val="100000"/>
              </a:lnSpc>
              <a:spcBef>
                <a:spcPts val="0"/>
              </a:spcBef>
              <a:spcAft>
                <a:spcPts val="0"/>
              </a:spcAft>
              <a:buNone/>
            </a:pPr>
            <a:r>
              <a:rPr lang="en"/>
              <a:t>-metabolic endpoint is glucose</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Apply it→ whole grains, except prior to physical activity</a:t>
            </a:r>
          </a:p>
          <a:p>
            <a:pPr lvl="0" rtl="0">
              <a:lnSpc>
                <a:spcPct val="100000"/>
              </a:lnSpc>
              <a:spcBef>
                <a:spcPts val="0"/>
              </a:spcBef>
              <a:spcAft>
                <a:spcPts val="0"/>
              </a:spcAft>
              <a:buNone/>
            </a:pPr>
            <a:r>
              <a:t/>
            </a:r>
            <a:endParaRPr/>
          </a:p>
          <a:p>
            <a:pPr lvl="0">
              <a:spcBef>
                <a:spcPts val="0"/>
              </a:spcBef>
              <a:buNone/>
            </a:pPr>
            <a:r>
              <a:rPr lang="en"/>
              <a:t>Rule of           : Consume no more than 100kcal/hr, before an event.</a:t>
            </a:r>
          </a:p>
        </p:txBody>
      </p:sp>
      <p:pic>
        <p:nvPicPr>
          <p:cNvPr id="74" name="Shape 74"/>
          <p:cNvPicPr preferRelativeResize="0"/>
          <p:nvPr/>
        </p:nvPicPr>
        <p:blipFill rotWithShape="1">
          <a:blip r:embed="rId3">
            <a:alphaModFix/>
          </a:blip>
          <a:srcRect b="0" l="27545" r="24474" t="0"/>
          <a:stretch/>
        </p:blipFill>
        <p:spPr>
          <a:xfrm>
            <a:off x="1217925" y="3504900"/>
            <a:ext cx="523401" cy="572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Nutrition 101</a:t>
            </a:r>
          </a:p>
        </p:txBody>
      </p:sp>
      <p:sp>
        <p:nvSpPr>
          <p:cNvPr id="80" name="Shape 80"/>
          <p:cNvSpPr txBox="1"/>
          <p:nvPr>
            <p:ph idx="1" type="body"/>
          </p:nvPr>
        </p:nvSpPr>
        <p:spPr>
          <a:xfrm>
            <a:off x="311700" y="1152475"/>
            <a:ext cx="8520600" cy="37092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sz="2400"/>
              <a:t>Macronutrients</a:t>
            </a:r>
          </a:p>
          <a:p>
            <a:pPr lvl="0" rtl="0">
              <a:lnSpc>
                <a:spcPct val="100000"/>
              </a:lnSpc>
              <a:spcBef>
                <a:spcPts val="0"/>
              </a:spcBef>
              <a:spcAft>
                <a:spcPts val="0"/>
              </a:spcAft>
              <a:buNone/>
            </a:pPr>
            <a:r>
              <a:rPr b="1" lang="en"/>
              <a:t>Protein (4 kcal/kg)</a:t>
            </a:r>
          </a:p>
          <a:p>
            <a:pPr lvl="0" rtl="0">
              <a:lnSpc>
                <a:spcPct val="100000"/>
              </a:lnSpc>
              <a:spcBef>
                <a:spcPts val="0"/>
              </a:spcBef>
              <a:spcAft>
                <a:spcPts val="0"/>
              </a:spcAft>
              <a:buNone/>
            </a:pPr>
            <a:r>
              <a:rPr b="1" lang="en"/>
              <a:t>-</a:t>
            </a:r>
            <a:r>
              <a:rPr lang="en"/>
              <a:t>Structure, function and regulation of the body’s tissues</a:t>
            </a:r>
          </a:p>
          <a:p>
            <a:pPr lvl="0" rtl="0">
              <a:lnSpc>
                <a:spcPct val="100000"/>
              </a:lnSpc>
              <a:spcBef>
                <a:spcPts val="0"/>
              </a:spcBef>
              <a:spcAft>
                <a:spcPts val="0"/>
              </a:spcAft>
              <a:buNone/>
            </a:pPr>
            <a:r>
              <a:rPr lang="en"/>
              <a:t>-Unlike carbohydrates and fat, protein contains nitrogen</a:t>
            </a:r>
          </a:p>
          <a:p>
            <a:pPr lvl="0" rtl="0">
              <a:lnSpc>
                <a:spcPct val="100000"/>
              </a:lnSpc>
              <a:spcBef>
                <a:spcPts val="0"/>
              </a:spcBef>
              <a:spcAft>
                <a:spcPts val="0"/>
              </a:spcAft>
              <a:buNone/>
            </a:pPr>
            <a:r>
              <a:rPr lang="en"/>
              <a:t>-Endurance athletes should aim for 1.2-1.4g/kg of body wt</a:t>
            </a:r>
          </a:p>
          <a:p>
            <a:pPr lvl="0" rtl="0">
              <a:lnSpc>
                <a:spcPct val="100000"/>
              </a:lnSpc>
              <a:spcBef>
                <a:spcPts val="0"/>
              </a:spcBef>
              <a:spcAft>
                <a:spcPts val="0"/>
              </a:spcAft>
              <a:buNone/>
            </a:pPr>
            <a:r>
              <a:rPr lang="en"/>
              <a:t>	i.e. 120lb runner = 120lb/2.2 = 54.5kg</a:t>
            </a:r>
          </a:p>
          <a:p>
            <a:pPr lvl="0" rtl="0">
              <a:lnSpc>
                <a:spcPct val="100000"/>
              </a:lnSpc>
              <a:spcBef>
                <a:spcPts val="0"/>
              </a:spcBef>
              <a:spcAft>
                <a:spcPts val="0"/>
              </a:spcAft>
              <a:buNone/>
            </a:pPr>
            <a:r>
              <a:rPr lang="en"/>
              <a:t>		54.5kg x 1.2g = 65g of protein</a:t>
            </a:r>
          </a:p>
          <a:p>
            <a:pPr lvl="0" rtl="0">
              <a:lnSpc>
                <a:spcPct val="100000"/>
              </a:lnSpc>
              <a:spcBef>
                <a:spcPts val="0"/>
              </a:spcBef>
              <a:spcAft>
                <a:spcPts val="0"/>
              </a:spcAft>
              <a:buNone/>
            </a:pPr>
            <a:r>
              <a:rPr lang="en"/>
              <a:t>		54.5kg x 1.4g = 76g of protein</a:t>
            </a:r>
          </a:p>
          <a:p>
            <a:pPr lvl="0" rtl="0">
              <a:lnSpc>
                <a:spcPct val="100000"/>
              </a:lnSpc>
              <a:spcBef>
                <a:spcPts val="0"/>
              </a:spcBef>
              <a:spcAft>
                <a:spcPts val="0"/>
              </a:spcAft>
              <a:buClr>
                <a:schemeClr val="dk1"/>
              </a:buClr>
              <a:buSzPct val="61111"/>
              <a:buFont typeface="Arial"/>
              <a:buNone/>
            </a:pPr>
            <a:r>
              <a:rPr lang="en"/>
              <a:t>Apply it→ Have a carbohydrate/protein snack post workout, unless you’re having a meal w/i the next 90 minutes.</a:t>
            </a:r>
          </a:p>
          <a:p>
            <a:pPr lvl="0">
              <a:lnSpc>
                <a:spcPct val="100000"/>
              </a:lnSpc>
              <a:spcBef>
                <a:spcPts val="0"/>
              </a:spcBef>
              <a:spcAft>
                <a:spcPts val="0"/>
              </a:spcAft>
              <a:buClr>
                <a:schemeClr val="dk1"/>
              </a:buClr>
              <a:buSzPct val="61111"/>
              <a:buFont typeface="Arial"/>
              <a:buNone/>
            </a:pPr>
            <a:r>
              <a:rPr lang="en"/>
              <a:t>Rule of          : carb to protein ratio of 4 to 1. </a:t>
            </a:r>
          </a:p>
        </p:txBody>
      </p:sp>
      <p:pic>
        <p:nvPicPr>
          <p:cNvPr id="81" name="Shape 81"/>
          <p:cNvPicPr preferRelativeResize="0"/>
          <p:nvPr/>
        </p:nvPicPr>
        <p:blipFill rotWithShape="1">
          <a:blip r:embed="rId3">
            <a:alphaModFix/>
          </a:blip>
          <a:srcRect b="0" l="27545" r="24474" t="0"/>
          <a:stretch/>
        </p:blipFill>
        <p:spPr>
          <a:xfrm>
            <a:off x="1228000" y="4106900"/>
            <a:ext cx="523401" cy="572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a:solidFill>
            <a:schemeClr val="dk1"/>
          </a:solidFill>
        </p:spPr>
        <p:txBody>
          <a:bodyPr anchorCtr="0" anchor="t" bIns="91425" lIns="91425" rIns="91425" tIns="91425">
            <a:noAutofit/>
          </a:bodyPr>
          <a:lstStyle/>
          <a:p>
            <a:pPr lvl="0">
              <a:spcBef>
                <a:spcPts val="0"/>
              </a:spcBef>
              <a:buNone/>
            </a:pPr>
            <a:r>
              <a:rPr lang="en">
                <a:solidFill>
                  <a:srgbClr val="FFDB2C"/>
                </a:solidFill>
              </a:rPr>
              <a:t>Nutrition 101</a:t>
            </a: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100000"/>
              </a:lnSpc>
              <a:spcBef>
                <a:spcPts val="0"/>
              </a:spcBef>
              <a:spcAft>
                <a:spcPts val="0"/>
              </a:spcAft>
              <a:buClr>
                <a:schemeClr val="dk1"/>
              </a:buClr>
              <a:buSzPct val="45833"/>
              <a:buFont typeface="Arial"/>
              <a:buNone/>
            </a:pPr>
            <a:r>
              <a:rPr b="1" lang="en" sz="2400"/>
              <a:t>Macronutrients</a:t>
            </a:r>
          </a:p>
          <a:p>
            <a:pPr lvl="0" rtl="0">
              <a:lnSpc>
                <a:spcPct val="100000"/>
              </a:lnSpc>
              <a:spcBef>
                <a:spcPts val="0"/>
              </a:spcBef>
              <a:spcAft>
                <a:spcPts val="0"/>
              </a:spcAft>
              <a:buNone/>
            </a:pPr>
            <a:r>
              <a:rPr b="1" lang="en"/>
              <a:t>Fat (9 kcal/g)</a:t>
            </a:r>
          </a:p>
          <a:p>
            <a:pPr lvl="0" rtl="0">
              <a:lnSpc>
                <a:spcPct val="100000"/>
              </a:lnSpc>
              <a:spcBef>
                <a:spcPts val="0"/>
              </a:spcBef>
              <a:spcAft>
                <a:spcPts val="0"/>
              </a:spcAft>
              <a:buNone/>
            </a:pPr>
            <a:r>
              <a:rPr lang="en"/>
              <a:t>-energy source, necessary for nutrient metabolism, hormone synthesis</a:t>
            </a:r>
          </a:p>
          <a:p>
            <a:pPr lvl="0" rtl="0">
              <a:lnSpc>
                <a:spcPct val="100000"/>
              </a:lnSpc>
              <a:spcBef>
                <a:spcPts val="0"/>
              </a:spcBef>
              <a:spcAft>
                <a:spcPts val="0"/>
              </a:spcAft>
              <a:buNone/>
            </a:pPr>
            <a:r>
              <a:rPr lang="en"/>
              <a:t>-partial fuel source during low to moderate intensity exercise</a:t>
            </a:r>
          </a:p>
          <a:p>
            <a:pPr lvl="0" rtl="0">
              <a:lnSpc>
                <a:spcPct val="100000"/>
              </a:lnSpc>
              <a:spcBef>
                <a:spcPts val="0"/>
              </a:spcBef>
              <a:spcAft>
                <a:spcPts val="0"/>
              </a:spcAft>
              <a:buNone/>
            </a:pPr>
            <a:r>
              <a:rPr lang="en"/>
              <a:t>-saturated fat v. unsaturated fat</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Apply it→ consume a healthy fat with foods containing Vitamin A,D,E or K</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Rule of          : at least 10% of total kcal should come from fat </a:t>
            </a:r>
          </a:p>
          <a:p>
            <a:pPr lvl="0">
              <a:lnSpc>
                <a:spcPct val="100000"/>
              </a:lnSpc>
              <a:spcBef>
                <a:spcPts val="0"/>
              </a:spcBef>
              <a:spcAft>
                <a:spcPts val="0"/>
              </a:spcAft>
              <a:buNone/>
            </a:pPr>
            <a:r>
              <a:t/>
            </a:r>
            <a:endParaRPr b="1"/>
          </a:p>
        </p:txBody>
      </p:sp>
      <p:pic>
        <p:nvPicPr>
          <p:cNvPr id="88" name="Shape 88"/>
          <p:cNvPicPr preferRelativeResize="0"/>
          <p:nvPr/>
        </p:nvPicPr>
        <p:blipFill rotWithShape="1">
          <a:blip r:embed="rId3">
            <a:alphaModFix/>
          </a:blip>
          <a:srcRect b="0" l="27545" r="24474" t="0"/>
          <a:stretch/>
        </p:blipFill>
        <p:spPr>
          <a:xfrm>
            <a:off x="1207875" y="3432500"/>
            <a:ext cx="523401" cy="572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Nutrition 101</a:t>
            </a:r>
          </a:p>
        </p:txBody>
      </p:sp>
      <p:sp>
        <p:nvSpPr>
          <p:cNvPr id="94" name="Shape 9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nSpc>
                <a:spcPct val="100000"/>
              </a:lnSpc>
              <a:spcBef>
                <a:spcPts val="0"/>
              </a:spcBef>
              <a:spcAft>
                <a:spcPts val="0"/>
              </a:spcAft>
              <a:buNone/>
            </a:pPr>
            <a:r>
              <a:rPr b="1" lang="en"/>
              <a:t>Micronutrients: </a:t>
            </a:r>
            <a:r>
              <a:rPr lang="en"/>
              <a:t>substance needed in trace amounts, for normal growth and development</a:t>
            </a:r>
          </a:p>
          <a:p>
            <a:pPr lvl="0">
              <a:spcBef>
                <a:spcPts val="0"/>
              </a:spcBef>
              <a:buNone/>
            </a:pPr>
            <a:r>
              <a:rPr b="1" lang="en"/>
              <a:t>Vitamins: </a:t>
            </a:r>
            <a:r>
              <a:rPr lang="en"/>
              <a:t>organic compound (contains carbon)</a:t>
            </a:r>
          </a:p>
          <a:p>
            <a:pPr lvl="0">
              <a:spcBef>
                <a:spcPts val="0"/>
              </a:spcBef>
              <a:buNone/>
            </a:pPr>
            <a:r>
              <a:rPr b="1" lang="en"/>
              <a:t>Minerals: </a:t>
            </a:r>
            <a:r>
              <a:rPr lang="en"/>
              <a:t>inorganic compound (no carbon)</a:t>
            </a:r>
          </a:p>
          <a:p>
            <a:pPr lvl="0">
              <a:spcBef>
                <a:spcPts val="0"/>
              </a:spcBef>
              <a:buNone/>
            </a:pPr>
            <a:r>
              <a:rPr b="1" lang="en"/>
              <a:t>*Water: </a:t>
            </a:r>
            <a:r>
              <a:rPr lang="en"/>
              <a:t>category all its own...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Nutrients of Importance</a:t>
            </a:r>
          </a:p>
        </p:txBody>
      </p:sp>
      <p:sp>
        <p:nvSpPr>
          <p:cNvPr id="100" name="Shape 10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Iron</a:t>
            </a:r>
          </a:p>
          <a:p>
            <a:pPr lvl="0" rtl="0">
              <a:lnSpc>
                <a:spcPct val="100000"/>
              </a:lnSpc>
              <a:spcBef>
                <a:spcPts val="0"/>
              </a:spcBef>
              <a:spcAft>
                <a:spcPts val="0"/>
              </a:spcAft>
              <a:buNone/>
            </a:pPr>
            <a:r>
              <a:rPr lang="en"/>
              <a:t>-component of hemoglobin, making it instrumental in transporting oxygen throughout the body</a:t>
            </a:r>
          </a:p>
          <a:p>
            <a:pPr lvl="0" rtl="0">
              <a:lnSpc>
                <a:spcPct val="100000"/>
              </a:lnSpc>
              <a:spcBef>
                <a:spcPts val="0"/>
              </a:spcBef>
              <a:spcAft>
                <a:spcPts val="0"/>
              </a:spcAft>
              <a:buNone/>
            </a:pPr>
            <a:r>
              <a:rPr lang="en"/>
              <a:t>-Therefore, iron deficiency anemia limits aerobic endurance</a:t>
            </a:r>
          </a:p>
          <a:p>
            <a:pPr lvl="0" rtl="0">
              <a:lnSpc>
                <a:spcPct val="100000"/>
              </a:lnSpc>
              <a:spcBef>
                <a:spcPts val="0"/>
              </a:spcBef>
              <a:spcAft>
                <a:spcPts val="0"/>
              </a:spcAft>
              <a:buNone/>
            </a:pPr>
            <a:r>
              <a:rPr lang="en"/>
              <a:t>-Athletes at greater risk of anemia: athletes with energy restricted diet, female athletes with heavy menstrual losses, GI blood loss, “heavy sweaters”, hemolysis by foot impact…</a:t>
            </a:r>
          </a:p>
          <a:p>
            <a:pPr lvl="0" rtl="0">
              <a:lnSpc>
                <a:spcPct val="100000"/>
              </a:lnSpc>
              <a:spcBef>
                <a:spcPts val="0"/>
              </a:spcBef>
              <a:spcAft>
                <a:spcPts val="0"/>
              </a:spcAft>
              <a:buNone/>
            </a:pPr>
            <a:r>
              <a:rPr lang="en"/>
              <a:t>-Lab “gold standard” is serum ferritin</a:t>
            </a:r>
          </a:p>
          <a:p>
            <a:pPr lvl="0" rtl="0">
              <a:lnSpc>
                <a:spcPct val="100000"/>
              </a:lnSpc>
              <a:spcBef>
                <a:spcPts val="0"/>
              </a:spcBef>
              <a:spcAft>
                <a:spcPts val="0"/>
              </a:spcAft>
              <a:buNone/>
            </a:pPr>
            <a:r>
              <a:rPr lang="en"/>
              <a:t> Apply it→ consume vitamin C and iron together</a:t>
            </a:r>
          </a:p>
          <a:p>
            <a:pPr lvl="0">
              <a:lnSpc>
                <a:spcPct val="100000"/>
              </a:lnSpc>
              <a:spcBef>
                <a:spcPts val="0"/>
              </a:spcBef>
              <a:spcAft>
                <a:spcPts val="0"/>
              </a:spcAft>
              <a:buNone/>
            </a:pPr>
            <a:r>
              <a:rPr lang="en"/>
              <a:t> Rule of         : 8mg/d for men and 18mg/d for women </a:t>
            </a:r>
          </a:p>
        </p:txBody>
      </p:sp>
      <p:pic>
        <p:nvPicPr>
          <p:cNvPr id="101" name="Shape 101"/>
          <p:cNvPicPr preferRelativeResize="0"/>
          <p:nvPr/>
        </p:nvPicPr>
        <p:blipFill rotWithShape="1">
          <a:blip r:embed="rId3">
            <a:alphaModFix/>
          </a:blip>
          <a:srcRect b="0" l="27545" r="24474" t="0"/>
          <a:stretch/>
        </p:blipFill>
        <p:spPr>
          <a:xfrm>
            <a:off x="1248125" y="3704275"/>
            <a:ext cx="523401" cy="57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a:solidFill>
            <a:srgbClr val="000000"/>
          </a:solidFill>
        </p:spPr>
        <p:txBody>
          <a:bodyPr anchorCtr="0" anchor="t" bIns="91425" lIns="91425" rIns="91425" tIns="91425">
            <a:noAutofit/>
          </a:bodyPr>
          <a:lstStyle/>
          <a:p>
            <a:pPr lvl="0">
              <a:spcBef>
                <a:spcPts val="0"/>
              </a:spcBef>
              <a:buNone/>
            </a:pPr>
            <a:r>
              <a:rPr lang="en">
                <a:solidFill>
                  <a:srgbClr val="FFDB2C"/>
                </a:solidFill>
              </a:rPr>
              <a:t>Nutrients of Importance</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
              <a:t>Calcium</a:t>
            </a:r>
          </a:p>
          <a:p>
            <a:pPr lvl="0" rtl="0">
              <a:lnSpc>
                <a:spcPct val="100000"/>
              </a:lnSpc>
              <a:spcBef>
                <a:spcPts val="0"/>
              </a:spcBef>
              <a:spcAft>
                <a:spcPts val="0"/>
              </a:spcAft>
              <a:buNone/>
            </a:pPr>
            <a:r>
              <a:rPr lang="en"/>
              <a:t>-99% is found in bones and teeth; ionic calcium is essential for ion transport across cell membranes</a:t>
            </a:r>
          </a:p>
          <a:p>
            <a:pPr lvl="0" rtl="0">
              <a:lnSpc>
                <a:spcPct val="100000"/>
              </a:lnSpc>
              <a:spcBef>
                <a:spcPts val="0"/>
              </a:spcBef>
              <a:spcAft>
                <a:spcPts val="0"/>
              </a:spcAft>
              <a:buNone/>
            </a:pPr>
            <a:r>
              <a:rPr lang="en"/>
              <a:t>-vitamin D aids in the absorption of calcium</a:t>
            </a:r>
          </a:p>
          <a:p>
            <a:pPr lvl="0" rtl="0">
              <a:lnSpc>
                <a:spcPct val="100000"/>
              </a:lnSpc>
              <a:spcBef>
                <a:spcPts val="0"/>
              </a:spcBef>
              <a:spcAft>
                <a:spcPts val="0"/>
              </a:spcAft>
              <a:buNone/>
            </a:pPr>
            <a:r>
              <a:rPr lang="en"/>
              <a:t>-DRI: 1300mg ages 9-18</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Apply it→ one 8oz glass of 1% milk contains 305mg of calcium</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n"/>
              <a:t>Rule of          : 4 servings of dairy/day</a:t>
            </a:r>
          </a:p>
          <a:p>
            <a:pPr lvl="0">
              <a:lnSpc>
                <a:spcPct val="100000"/>
              </a:lnSpc>
              <a:spcBef>
                <a:spcPts val="0"/>
              </a:spcBef>
              <a:spcAft>
                <a:spcPts val="0"/>
              </a:spcAft>
              <a:buNone/>
            </a:pPr>
            <a:r>
              <a:t/>
            </a:r>
            <a:endParaRPr/>
          </a:p>
        </p:txBody>
      </p:sp>
      <p:pic>
        <p:nvPicPr>
          <p:cNvPr id="108" name="Shape 108"/>
          <p:cNvPicPr preferRelativeResize="0"/>
          <p:nvPr/>
        </p:nvPicPr>
        <p:blipFill rotWithShape="1">
          <a:blip r:embed="rId3">
            <a:alphaModFix/>
          </a:blip>
          <a:srcRect b="0" l="27545" r="24474" t="0"/>
          <a:stretch/>
        </p:blipFill>
        <p:spPr>
          <a:xfrm>
            <a:off x="1207875" y="3221124"/>
            <a:ext cx="523401" cy="572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